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444" r:id="rId2"/>
    <p:sldId id="443" r:id="rId3"/>
    <p:sldId id="447" r:id="rId4"/>
    <p:sldId id="448" r:id="rId5"/>
    <p:sldId id="449" r:id="rId6"/>
    <p:sldId id="450" r:id="rId7"/>
    <p:sldId id="446" r:id="rId8"/>
    <p:sldId id="451" r:id="rId9"/>
    <p:sldId id="453" r:id="rId10"/>
    <p:sldId id="454" r:id="rId11"/>
    <p:sldId id="455" r:id="rId12"/>
    <p:sldId id="456" r:id="rId13"/>
    <p:sldId id="458" r:id="rId14"/>
    <p:sldId id="459" r:id="rId15"/>
    <p:sldId id="460" r:id="rId16"/>
    <p:sldId id="461" r:id="rId17"/>
    <p:sldId id="463" r:id="rId18"/>
    <p:sldId id="464" r:id="rId19"/>
    <p:sldId id="465" r:id="rId20"/>
    <p:sldId id="466" r:id="rId21"/>
    <p:sldId id="467" r:id="rId22"/>
    <p:sldId id="468" r:id="rId23"/>
    <p:sldId id="431" r:id="rId24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1pPr>
    <a:lvl2pPr marL="341313" indent="1158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2pPr>
    <a:lvl3pPr marL="684213" indent="2301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3pPr>
    <a:lvl4pPr marL="1027113" indent="3444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4pPr>
    <a:lvl5pPr marL="1370013" indent="4587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华文细黑" panose="02010600040101010101" pitchFamily="2" charset="-122"/>
        <a:ea typeface="华文细黑" panose="020106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72E"/>
    <a:srgbClr val="F8A90C"/>
    <a:srgbClr val="C80D1F"/>
    <a:srgbClr val="7F7F7F"/>
    <a:srgbClr val="232227"/>
    <a:srgbClr val="2D3E52"/>
    <a:srgbClr val="3A506A"/>
    <a:srgbClr val="EA2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96" autoAdjust="0"/>
  </p:normalViewPr>
  <p:slideViewPr>
    <p:cSldViewPr snapToGrid="0">
      <p:cViewPr>
        <p:scale>
          <a:sx n="131" d="100"/>
          <a:sy n="131" d="100"/>
        </p:scale>
        <p:origin x="-18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85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85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7F0419-29E6-445A-8930-1FE5034F14F1}" type="datetimeFigureOut">
              <a:rPr lang="zh-CN" altLang="en-US"/>
              <a:pPr>
                <a:defRPr/>
              </a:pPr>
              <a:t>2018-03-13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85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685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E2228EF-14F3-4A4E-A038-9C91577641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188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1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0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85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63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40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17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341D52-4E97-4E86-B55B-E43E2CF994F1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980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defTabSz="684213" fontAlgn="base">
              <a:spcBef>
                <a:spcPct val="0"/>
              </a:spcBef>
              <a:spcAft>
                <a:spcPct val="0"/>
              </a:spcAft>
            </a:pPr>
            <a:fld id="{6F6E423C-DFE6-4198-AF35-A2B6DB6B2ABA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pPr defTabSz="684213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z="1200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1814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更多模板下载地址：</a:t>
            </a:r>
            <a:r>
              <a:rPr lang="en-US" altLang="zh-CN" smtClean="0"/>
              <a:t>http://www.pptvzaixian.com/shop/view28111.html</a:t>
            </a:r>
            <a:r>
              <a:rPr lang="zh-CN" altLang="en-US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534B8-5C50-4F40-8980-1119ABFF10B2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4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 userDrawn="1"/>
        </p:nvSpPr>
        <p:spPr bwMode="auto">
          <a:xfrm>
            <a:off x="573088" y="319088"/>
            <a:ext cx="3438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/>
              <a:t>ADD YOUR TITLE HERE</a:t>
            </a:r>
            <a:endParaRPr lang="id-ID" altLang="zh-CN" sz="2000" dirty="0"/>
          </a:p>
        </p:txBody>
      </p:sp>
      <p:sp>
        <p:nvSpPr>
          <p:cNvPr id="3" name="文本框 49"/>
          <p:cNvSpPr txBox="1">
            <a:spLocks noChangeArrowheads="1"/>
          </p:cNvSpPr>
          <p:nvPr userDrawn="1"/>
        </p:nvSpPr>
        <p:spPr bwMode="auto">
          <a:xfrm>
            <a:off x="593725" y="679450"/>
            <a:ext cx="5195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>
              <a:defRPr/>
            </a:pPr>
            <a:r>
              <a:rPr lang="id-ID" altLang="zh-CN" sz="1000"/>
              <a:t>Biscuit oat cake carrot cake muffin jelly beans chocolate chocolate sugar plum</a:t>
            </a:r>
            <a:endParaRPr lang="zh-CN" altLang="en-US" sz="1000"/>
          </a:p>
        </p:txBody>
      </p:sp>
      <p:sp>
        <p:nvSpPr>
          <p:cNvPr id="4" name="矩形 3"/>
          <p:cNvSpPr/>
          <p:nvPr userDrawn="1"/>
        </p:nvSpPr>
        <p:spPr>
          <a:xfrm>
            <a:off x="0" y="414338"/>
            <a:ext cx="420688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454025" y="414338"/>
            <a:ext cx="85725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07954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51344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FB88C-A187-4526-AFD6-292AF6DE0010}" type="datetimeFigureOut">
              <a:rPr lang="zh-CN" altLang="en-US"/>
              <a:pPr>
                <a:defRPr/>
              </a:pPr>
              <a:t>2018-03-13</a:t>
            </a:fld>
            <a:endParaRPr lang="zh-CN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6AEA6-DCD8-4020-95DD-531348FF385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070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754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华文细黑" panose="02010600040101010101" pitchFamily="2" charset="-122"/>
                <a:ea typeface="+mn-ea"/>
              </a:defRPr>
            </a:lvl1pPr>
          </a:lstStyle>
          <a:p>
            <a:pPr>
              <a:defRPr/>
            </a:pPr>
            <a:fld id="{28D22E02-86D7-40B9-B838-C5BDBA4B50CE}" type="datetimeFigureOut">
              <a:rPr lang="zh-CN" altLang="en-US"/>
              <a:pPr>
                <a:defRPr/>
              </a:pPr>
              <a:t>2018-03-13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754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华文细黑" panose="02010600040101010101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754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华文细黑" panose="02010600040101010101" pitchFamily="2" charset="-122"/>
                <a:ea typeface="+mn-ea"/>
              </a:defRPr>
            </a:lvl1pPr>
          </a:lstStyle>
          <a:p>
            <a:pPr>
              <a:defRPr/>
            </a:pPr>
            <a:fld id="{4618735B-C0B1-4613-A8FF-B7D3E4CA1E26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1" r:id="rId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华文细黑" panose="02010600040101010101" pitchFamily="2" charset="-122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5.png"/><Relationship Id="rId2" Type="http://schemas.openxmlformats.org/officeDocument/2006/relationships/tags" Target="../tags/tag3.xml"/><Relationship Id="rId16" Type="http://schemas.openxmlformats.org/officeDocument/2006/relationships/image" Target="../media/image3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notesSlide" Target="../notesSlides/notesSlide7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原创设计师QQ598969553      _1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0" y="-7938"/>
            <a:ext cx="2555875" cy="5159376"/>
          </a:xfrm>
          <a:custGeom>
            <a:avLst/>
            <a:gdLst>
              <a:gd name="T0" fmla="*/ 0 w 1624"/>
              <a:gd name="T1" fmla="*/ 0 h 3250"/>
              <a:gd name="T2" fmla="*/ 2147483646 w 1624"/>
              <a:gd name="T3" fmla="*/ 2147483646 h 3250"/>
              <a:gd name="T4" fmla="*/ 0 w 1624"/>
              <a:gd name="T5" fmla="*/ 2147483646 h 3250"/>
              <a:gd name="T6" fmla="*/ 0 w 1624"/>
              <a:gd name="T7" fmla="*/ 0 h 32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" name="原创设计师QQ598969553      _2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0" y="2133600"/>
            <a:ext cx="438150" cy="87630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6" name="原创设计师QQ598969553      _3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1965325" y="1562100"/>
            <a:ext cx="581025" cy="1158875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7" name="原创设计师QQ598969553      _4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2222500" y="2090738"/>
            <a:ext cx="471488" cy="944562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" name="原创设计师QQ598969553      _5"/>
          <p:cNvSpPr>
            <a:spLocks noChangeArrowheads="1"/>
          </p:cNvSpPr>
          <p:nvPr/>
        </p:nvSpPr>
        <p:spPr bwMode="auto">
          <a:xfrm>
            <a:off x="3492500" y="2054225"/>
            <a:ext cx="29078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建账实操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-- </a:t>
            </a: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会计入门教程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59" name="原创设计师QQ598969553      _6"/>
          <p:cNvSpPr>
            <a:spLocks noChangeArrowheads="1"/>
          </p:cNvSpPr>
          <p:nvPr/>
        </p:nvSpPr>
        <p:spPr bwMode="auto">
          <a:xfrm>
            <a:off x="3490913" y="2636838"/>
            <a:ext cx="449194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/>
              <a:t>If you do not learn to think when you are young, you may never learn. ( </a:t>
            </a:r>
            <a:r>
              <a:rPr lang="en-US" altLang="zh-CN" sz="800" dirty="0" smtClean="0"/>
              <a:t>Edison </a:t>
            </a:r>
            <a:r>
              <a:rPr lang="en-US" altLang="zh-CN" sz="800" dirty="0"/>
              <a:t>)</a:t>
            </a:r>
            <a:endParaRPr lang="zh-CN" altLang="en-US" sz="800" dirty="0">
              <a:solidFill>
                <a:srgbClr val="5358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原创设计师QQ598969553      _7"/>
          <p:cNvSpPr>
            <a:spLocks noChangeShapeType="1"/>
          </p:cNvSpPr>
          <p:nvPr/>
        </p:nvSpPr>
        <p:spPr bwMode="auto">
          <a:xfrm>
            <a:off x="3490913" y="2820086"/>
            <a:ext cx="3896858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" name="原创设计师QQ598969553      _8"/>
          <p:cNvSpPr>
            <a:spLocks noChangeArrowheads="1"/>
          </p:cNvSpPr>
          <p:nvPr/>
        </p:nvSpPr>
        <p:spPr bwMode="auto">
          <a:xfrm>
            <a:off x="3492500" y="2932906"/>
            <a:ext cx="2952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●演示稿</a:t>
            </a:r>
            <a:endParaRPr lang="zh-CN" altLang="en-US" sz="1000" dirty="0">
              <a:solidFill>
                <a:srgbClr val="5358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原创设计师QQ598969553      _9"/>
          <p:cNvSpPr>
            <a:spLocks noGrp="1" noSelect="1" noRot="1" noChangeAspect="1" noMove="1" noResize="1" noChangeArrowheads="1" noChangeShapeType="1" noTextEdit="1"/>
          </p:cNvSpPr>
          <p:nvPr/>
        </p:nvSpPr>
        <p:spPr bwMode="auto">
          <a:xfrm>
            <a:off x="1035050" y="3165475"/>
            <a:ext cx="2035175" cy="2035175"/>
          </a:xfrm>
          <a:prstGeom prst="diamond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" name="原创设计师QQ598969553      _10"/>
          <p:cNvSpPr>
            <a:spLocks noGrp="1" noSelect="1" noRot="1" noChangeAspect="1" noMove="1" noResize="1" noChangeArrowheads="1" noChangeShapeType="1" noTextEdit="1"/>
          </p:cNvSpPr>
          <p:nvPr/>
        </p:nvSpPr>
        <p:spPr bwMode="auto">
          <a:xfrm>
            <a:off x="-17463" y="4227513"/>
            <a:ext cx="2033588" cy="2033587"/>
          </a:xfrm>
          <a:prstGeom prst="diamond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原创设计师QQ598969553      _11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2090738" y="4227513"/>
            <a:ext cx="2033587" cy="2033587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513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57" grpId="1" animBg="1"/>
      <p:bldP spid="58" grpId="0"/>
      <p:bldP spid="59" grpId="0"/>
      <p:bldP spid="61" grpId="0"/>
      <p:bldP spid="62" grpId="0" animBg="1"/>
      <p:bldP spid="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246221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核算参数配置</a:t>
            </a:r>
            <a:r>
              <a:rPr lang="zh-CN" altLang="en-US" sz="12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（会计科目）</a:t>
            </a:r>
            <a:endParaRPr lang="en-US" altLang="zh-CN" sz="12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2" y="636178"/>
            <a:ext cx="7907118" cy="428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2" y="1121458"/>
            <a:ext cx="7907118" cy="30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380322" y="1335314"/>
            <a:ext cx="940478" cy="1299029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1" y="1832205"/>
            <a:ext cx="3485714" cy="24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575391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276998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核算参数配置</a:t>
            </a:r>
            <a:r>
              <a:rPr lang="zh-CN" altLang="en-US" sz="12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（辅助核算维护）</a:t>
            </a:r>
            <a:endParaRPr lang="en-US" altLang="zh-CN" sz="12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810815"/>
            <a:ext cx="8056001" cy="356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565990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246221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核算参数配置</a:t>
            </a:r>
            <a:r>
              <a:rPr lang="zh-CN" altLang="en-US" sz="12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（常用摘要）</a:t>
            </a:r>
            <a:endParaRPr lang="en-US" altLang="zh-CN" sz="12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6" y="810815"/>
            <a:ext cx="8218805" cy="364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394777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12824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账套初始化</a:t>
            </a:r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9" y="914626"/>
            <a:ext cx="8177143" cy="382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989043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19492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账务处理</a:t>
            </a:r>
            <a:r>
              <a:rPr lang="zh-CN" altLang="en-US" sz="12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（新增凭证）</a:t>
            </a:r>
            <a:endParaRPr lang="en-US" altLang="zh-CN" sz="12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914626"/>
            <a:ext cx="8197715" cy="383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云形标注 1"/>
          <p:cNvSpPr/>
          <p:nvPr/>
        </p:nvSpPr>
        <p:spPr>
          <a:xfrm>
            <a:off x="4750820" y="1386113"/>
            <a:ext cx="1620383" cy="776514"/>
          </a:xfrm>
          <a:prstGeom prst="cloudCallout">
            <a:avLst>
              <a:gd name="adj1" fmla="val -42331"/>
              <a:gd name="adj2" fmla="val 74650"/>
            </a:avLst>
          </a:prstGeom>
          <a:solidFill>
            <a:srgbClr val="00B0F0">
              <a:alpha val="46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支持中文及编码匹配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43111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19492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账务处理</a:t>
            </a:r>
            <a:r>
              <a:rPr lang="zh-CN" altLang="en-US" sz="12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（凭证管理）</a:t>
            </a:r>
            <a:endParaRPr lang="en-US" altLang="zh-CN" sz="12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914626"/>
            <a:ext cx="8049774" cy="370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标注 2"/>
          <p:cNvSpPr/>
          <p:nvPr/>
        </p:nvSpPr>
        <p:spPr>
          <a:xfrm>
            <a:off x="5561013" y="2775524"/>
            <a:ext cx="1930400" cy="827315"/>
          </a:xfrm>
          <a:prstGeom prst="wedgeRectCallout">
            <a:avLst>
              <a:gd name="adj1" fmla="val -30232"/>
              <a:gd name="adj2" fmla="val -61734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凭证新增、修改、删除、审核、打印、断号整理等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71689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21031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账务处理</a:t>
            </a:r>
            <a:r>
              <a:rPr lang="zh-CN" altLang="en-US" sz="12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（凭证汇总表）</a:t>
            </a:r>
            <a:endParaRPr lang="en-US" altLang="zh-CN" sz="12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7" name="Picture 1" descr="C:\Users\caiwu\AppData\Roaming\Tencent\Users\10187873\QQ\WinTemp\RichOle\(Q`I[Y]0{W650(5PCB$P%H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914625"/>
            <a:ext cx="8364427" cy="385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72368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12824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账簿</a:t>
            </a:r>
            <a:r>
              <a:rPr lang="zh-CN" altLang="en-US" sz="12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（明细账）</a:t>
            </a:r>
            <a:endParaRPr lang="en-US" altLang="zh-CN" sz="12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914625"/>
            <a:ext cx="8296781" cy="378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51855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11285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账簿</a:t>
            </a:r>
            <a:r>
              <a:rPr lang="zh-CN" altLang="en-US" sz="12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（总账）</a:t>
            </a:r>
            <a:endParaRPr lang="en-US" altLang="zh-CN" sz="12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9" y="914625"/>
            <a:ext cx="8346621" cy="39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736124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15901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账簿</a:t>
            </a:r>
            <a:r>
              <a:rPr lang="zh-CN" altLang="en-US" sz="12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（科目余额表）</a:t>
            </a:r>
            <a:endParaRPr lang="en-US" altLang="zh-CN" sz="12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914626"/>
            <a:ext cx="8403728" cy="394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653741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512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目录</a:t>
            </a:r>
            <a:endParaRPr lang="en-US" altLang="zh-CN" sz="2000" b="1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4" name="原创设计师QQ598969553      _5"/>
          <p:cNvSpPr>
            <a:spLocks noChangeArrowheads="1"/>
          </p:cNvSpPr>
          <p:nvPr/>
        </p:nvSpPr>
        <p:spPr bwMode="auto">
          <a:xfrm>
            <a:off x="1054100" y="195263"/>
            <a:ext cx="1312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accent2"/>
                </a:solidFill>
                <a:latin typeface="+mj-lt"/>
                <a:ea typeface="微软雅黑" pitchFamily="34" charset="-122"/>
                <a:cs typeface="宋体" pitchFamily="2" charset="-122"/>
              </a:rPr>
              <a:t>CONTENTS</a:t>
            </a:r>
          </a:p>
        </p:txBody>
      </p:sp>
      <p:sp>
        <p:nvSpPr>
          <p:cNvPr id="35" name="原创设计师QQ598969553      _6"/>
          <p:cNvSpPr>
            <a:spLocks noChangeArrowheads="1"/>
          </p:cNvSpPr>
          <p:nvPr/>
        </p:nvSpPr>
        <p:spPr bwMode="auto">
          <a:xfrm>
            <a:off x="942975" y="1319213"/>
            <a:ext cx="3224213" cy="3222625"/>
          </a:xfrm>
          <a:prstGeom prst="diamond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原创设计师QQ598969553      _7"/>
          <p:cNvSpPr>
            <a:spLocks/>
          </p:cNvSpPr>
          <p:nvPr/>
        </p:nvSpPr>
        <p:spPr bwMode="auto">
          <a:xfrm>
            <a:off x="3779838" y="2374900"/>
            <a:ext cx="268287" cy="538163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原创设计师QQ598969553      _8"/>
          <p:cNvSpPr>
            <a:spLocks/>
          </p:cNvSpPr>
          <p:nvPr/>
        </p:nvSpPr>
        <p:spPr bwMode="auto">
          <a:xfrm>
            <a:off x="2097088" y="3938588"/>
            <a:ext cx="269875" cy="539750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8" name="原创设计师QQ598969553      _9"/>
          <p:cNvCxnSpPr/>
          <p:nvPr/>
        </p:nvCxnSpPr>
        <p:spPr>
          <a:xfrm>
            <a:off x="3492500" y="1490663"/>
            <a:ext cx="3651250" cy="365125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原创设计师QQ598969553      _10"/>
          <p:cNvSpPr/>
          <p:nvPr/>
        </p:nvSpPr>
        <p:spPr>
          <a:xfrm>
            <a:off x="4148138" y="2144713"/>
            <a:ext cx="71437" cy="730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原创设计师QQ598969553      _11"/>
          <p:cNvSpPr>
            <a:spLocks noChangeArrowheads="1"/>
          </p:cNvSpPr>
          <p:nvPr/>
        </p:nvSpPr>
        <p:spPr bwMode="auto">
          <a:xfrm>
            <a:off x="4427538" y="1930400"/>
            <a:ext cx="8286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  <a:endParaRPr lang="zh-CN" altLang="en-US" sz="800" dirty="0">
              <a:solidFill>
                <a:srgbClr val="5358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原创设计师QQ598969553      _12"/>
          <p:cNvSpPr>
            <a:spLocks noChangeArrowheads="1"/>
          </p:cNvSpPr>
          <p:nvPr/>
        </p:nvSpPr>
        <p:spPr bwMode="auto">
          <a:xfrm>
            <a:off x="4427538" y="2095500"/>
            <a:ext cx="153987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dirty="0" smtClean="0">
                <a:solidFill>
                  <a:srgbClr val="5358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登录、介绍</a:t>
            </a:r>
            <a:endParaRPr lang="zh-CN" altLang="en-US" sz="1000" dirty="0">
              <a:solidFill>
                <a:srgbClr val="5358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原创设计师QQ598969553      _13"/>
          <p:cNvSpPr/>
          <p:nvPr/>
        </p:nvSpPr>
        <p:spPr>
          <a:xfrm>
            <a:off x="4859338" y="2859088"/>
            <a:ext cx="73025" cy="7143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3" name="原创设计师QQ598969553      _14"/>
          <p:cNvSpPr>
            <a:spLocks noChangeArrowheads="1"/>
          </p:cNvSpPr>
          <p:nvPr/>
        </p:nvSpPr>
        <p:spPr bwMode="auto">
          <a:xfrm>
            <a:off x="5125811" y="2643188"/>
            <a:ext cx="82708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/>
              <a:t>Working </a:t>
            </a:r>
            <a:r>
              <a:rPr lang="en-US" altLang="zh-CN" sz="800" dirty="0" smtClean="0"/>
              <a:t>table</a:t>
            </a:r>
            <a:endParaRPr lang="en-US" altLang="zh-CN" sz="800" dirty="0">
              <a:solidFill>
                <a:srgbClr val="5358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原创设计师QQ598969553      _15"/>
          <p:cNvSpPr>
            <a:spLocks noChangeArrowheads="1"/>
          </p:cNvSpPr>
          <p:nvPr/>
        </p:nvSpPr>
        <p:spPr bwMode="auto">
          <a:xfrm>
            <a:off x="5140325" y="2809875"/>
            <a:ext cx="108743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dirty="0" smtClean="0">
                <a:solidFill>
                  <a:srgbClr val="5358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工作台</a:t>
            </a:r>
            <a:endParaRPr lang="zh-CN" altLang="en-US" sz="1000" dirty="0">
              <a:solidFill>
                <a:srgbClr val="5358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原创设计师QQ598969553      _16"/>
          <p:cNvSpPr/>
          <p:nvPr/>
        </p:nvSpPr>
        <p:spPr>
          <a:xfrm>
            <a:off x="5580063" y="3576638"/>
            <a:ext cx="71437" cy="7143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6" name="原创设计师QQ598969553      _17"/>
          <p:cNvSpPr>
            <a:spLocks noChangeArrowheads="1"/>
          </p:cNvSpPr>
          <p:nvPr/>
        </p:nvSpPr>
        <p:spPr bwMode="auto">
          <a:xfrm>
            <a:off x="5859463" y="3360738"/>
            <a:ext cx="106385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/>
              <a:t>Ledger initialization</a:t>
            </a:r>
            <a:endParaRPr lang="zh-CN" altLang="en-US" sz="800" dirty="0">
              <a:solidFill>
                <a:srgbClr val="5358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原创设计师QQ598969553      _18"/>
          <p:cNvSpPr>
            <a:spLocks noChangeArrowheads="1"/>
          </p:cNvSpPr>
          <p:nvPr/>
        </p:nvSpPr>
        <p:spPr bwMode="auto">
          <a:xfrm>
            <a:off x="5859463" y="3527425"/>
            <a:ext cx="20240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dirty="0" smtClean="0">
                <a:solidFill>
                  <a:srgbClr val="5358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账套初始化</a:t>
            </a:r>
            <a:endParaRPr lang="zh-CN" altLang="en-US" sz="1000" dirty="0">
              <a:solidFill>
                <a:srgbClr val="5358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原创设计师QQ598969553      _19"/>
          <p:cNvSpPr/>
          <p:nvPr/>
        </p:nvSpPr>
        <p:spPr>
          <a:xfrm>
            <a:off x="6296025" y="4294188"/>
            <a:ext cx="73025" cy="7143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0" name="原创设计师QQ598969553      _20"/>
          <p:cNvSpPr>
            <a:spLocks noChangeArrowheads="1"/>
          </p:cNvSpPr>
          <p:nvPr/>
        </p:nvSpPr>
        <p:spPr bwMode="auto">
          <a:xfrm>
            <a:off x="6575425" y="4114347"/>
            <a:ext cx="82867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/>
              <a:t>Account, table</a:t>
            </a:r>
            <a:endParaRPr lang="en-US" altLang="zh-CN" sz="800" dirty="0">
              <a:solidFill>
                <a:srgbClr val="5358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原创设计师QQ598969553      _21"/>
          <p:cNvSpPr>
            <a:spLocks noChangeArrowheads="1"/>
          </p:cNvSpPr>
          <p:nvPr/>
        </p:nvSpPr>
        <p:spPr bwMode="auto">
          <a:xfrm>
            <a:off x="6575425" y="4244975"/>
            <a:ext cx="20256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dirty="0" smtClean="0">
                <a:solidFill>
                  <a:srgbClr val="5358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账、表</a:t>
            </a:r>
            <a:endParaRPr lang="zh-CN" altLang="en-US" sz="1000" dirty="0">
              <a:solidFill>
                <a:srgbClr val="5358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" name="原创设计师QQ598969553      _22"/>
          <p:cNvSpPr/>
          <p:nvPr/>
        </p:nvSpPr>
        <p:spPr bwMode="auto">
          <a:xfrm>
            <a:off x="1306513" y="2573338"/>
            <a:ext cx="358775" cy="714375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3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3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3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5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5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5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  <p:bldP spid="34" grpId="0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40" grpId="0"/>
      <p:bldP spid="41" grpId="0"/>
      <p:bldP spid="42" grpId="0" animBg="1"/>
      <p:bldP spid="43" grpId="0"/>
      <p:bldP spid="44" grpId="0"/>
      <p:bldP spid="45" grpId="0" animBg="1"/>
      <p:bldP spid="46" grpId="0"/>
      <p:bldP spid="48" grpId="0"/>
      <p:bldP spid="49" grpId="0" animBg="1"/>
      <p:bldP spid="50" grpId="0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期末结账</a:t>
            </a:r>
            <a:endParaRPr lang="en-US" altLang="zh-CN" sz="12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9" y="914625"/>
            <a:ext cx="8353879" cy="394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811615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15901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报表</a:t>
            </a:r>
            <a:r>
              <a:rPr lang="zh-CN" altLang="en-US" sz="12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（资产负债表）</a:t>
            </a:r>
            <a:endParaRPr lang="en-US" altLang="zh-CN" sz="12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914625"/>
            <a:ext cx="8347779" cy="394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213933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12824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报表</a:t>
            </a:r>
            <a:r>
              <a:rPr lang="zh-CN" altLang="en-US" sz="12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（利润表）</a:t>
            </a:r>
            <a:endParaRPr lang="en-US" altLang="zh-CN" sz="12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914626"/>
            <a:ext cx="8347062" cy="391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019099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原创设计师QQ598969553      _1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0" y="-7938"/>
            <a:ext cx="2555875" cy="5159376"/>
          </a:xfrm>
          <a:custGeom>
            <a:avLst/>
            <a:gdLst>
              <a:gd name="T0" fmla="*/ 0 w 1624"/>
              <a:gd name="T1" fmla="*/ 0 h 3250"/>
              <a:gd name="T2" fmla="*/ 2147483646 w 1624"/>
              <a:gd name="T3" fmla="*/ 2147483646 h 3250"/>
              <a:gd name="T4" fmla="*/ 0 w 1624"/>
              <a:gd name="T5" fmla="*/ 2147483646 h 3250"/>
              <a:gd name="T6" fmla="*/ 0 w 1624"/>
              <a:gd name="T7" fmla="*/ 0 h 32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原创设计师QQ598969553      _2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0" y="2133600"/>
            <a:ext cx="438150" cy="87630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8" name="原创设计师QQ598969553      _3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1965325" y="1562100"/>
            <a:ext cx="581025" cy="1158875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9" name="原创设计师QQ598969553      _4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2222500" y="2090738"/>
            <a:ext cx="471488" cy="944562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原创设计师QQ598969553      _5"/>
          <p:cNvSpPr>
            <a:spLocks noChangeArrowheads="1"/>
          </p:cNvSpPr>
          <p:nvPr/>
        </p:nvSpPr>
        <p:spPr bwMode="auto">
          <a:xfrm>
            <a:off x="3492500" y="2054225"/>
            <a:ext cx="2768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感谢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各位观看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32" name="原创设计师QQ598969553      _7"/>
          <p:cNvSpPr>
            <a:spLocks noChangeShapeType="1"/>
          </p:cNvSpPr>
          <p:nvPr/>
        </p:nvSpPr>
        <p:spPr bwMode="auto">
          <a:xfrm>
            <a:off x="3490913" y="2856366"/>
            <a:ext cx="2648630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" name="原创设计师QQ598969553      _8"/>
          <p:cNvSpPr>
            <a:spLocks noChangeArrowheads="1"/>
          </p:cNvSpPr>
          <p:nvPr/>
        </p:nvSpPr>
        <p:spPr bwMode="auto">
          <a:xfrm>
            <a:off x="3492500" y="2620962"/>
            <a:ext cx="29527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智记科技（</a:t>
            </a:r>
            <a:r>
              <a:rPr lang="en-US" altLang="zh-CN" sz="1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freeacc.cn</a:t>
            </a:r>
            <a:r>
              <a:rPr lang="zh-CN" altLang="en-US" sz="1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），助力会计服务发展。</a:t>
            </a:r>
            <a:endParaRPr lang="zh-CN" altLang="en-US" sz="1000" dirty="0">
              <a:solidFill>
                <a:srgbClr val="5358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原创设计师QQ598969553      _9"/>
          <p:cNvSpPr>
            <a:spLocks noGrp="1" noSelect="1" noRot="1" noChangeAspect="1" noMove="1" noResize="1" noChangeArrowheads="1" noChangeShapeType="1" noTextEdit="1"/>
          </p:cNvSpPr>
          <p:nvPr/>
        </p:nvSpPr>
        <p:spPr bwMode="auto">
          <a:xfrm>
            <a:off x="1035050" y="3165475"/>
            <a:ext cx="2035175" cy="2035175"/>
          </a:xfrm>
          <a:prstGeom prst="diamond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原创设计师QQ598969553      _10"/>
          <p:cNvSpPr>
            <a:spLocks noGrp="1" noSelect="1" noRot="1" noChangeAspect="1" noMove="1" noResize="1" noChangeArrowheads="1" noChangeShapeType="1" noTextEdit="1"/>
          </p:cNvSpPr>
          <p:nvPr/>
        </p:nvSpPr>
        <p:spPr bwMode="auto">
          <a:xfrm>
            <a:off x="-17463" y="4227513"/>
            <a:ext cx="2033588" cy="2033587"/>
          </a:xfrm>
          <a:prstGeom prst="diamond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原创设计师QQ598969553      _11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2090738" y="4227513"/>
            <a:ext cx="2033587" cy="2033587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44046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29" grpId="1" animBg="1"/>
      <p:bldP spid="30" grpId="0"/>
      <p:bldP spid="33" grpId="0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12824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登录、介绍</a:t>
            </a:r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4" name="原创设计师QQ598969553      _5"/>
          <p:cNvSpPr>
            <a:spLocks noChangeArrowheads="1"/>
          </p:cNvSpPr>
          <p:nvPr/>
        </p:nvSpPr>
        <p:spPr bwMode="auto">
          <a:xfrm>
            <a:off x="1852386" y="195065"/>
            <a:ext cx="11060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2000" dirty="0" smtClean="0">
                <a:solidFill>
                  <a:schemeClr val="accent2"/>
                </a:solidFill>
                <a:latin typeface="+mj-lt"/>
                <a:ea typeface="微软雅黑" pitchFamily="34" charset="-122"/>
                <a:cs typeface="宋体" pitchFamily="2" charset="-122"/>
              </a:rPr>
              <a:t>About Us</a:t>
            </a:r>
            <a:endParaRPr lang="en-US" altLang="zh-CN" sz="2000" dirty="0">
              <a:solidFill>
                <a:schemeClr val="accent2"/>
              </a:solidFill>
              <a:latin typeface="+mj-lt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18" y="804862"/>
            <a:ext cx="7466667" cy="405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2699658" y="1059546"/>
            <a:ext cx="3443765" cy="246743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rgbClr val="FF0000"/>
                </a:solidFill>
              </a:rPr>
              <a:t>输入网址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freeacc.cn</a:t>
            </a:r>
            <a:r>
              <a:rPr lang="zh-CN" altLang="en-US" sz="1200" dirty="0" smtClean="0">
                <a:solidFill>
                  <a:srgbClr val="FF0000"/>
                </a:solidFill>
              </a:rPr>
              <a:t>，</a:t>
            </a:r>
            <a:r>
              <a:rPr lang="zh-CN" altLang="en-US" sz="1200" dirty="0">
                <a:solidFill>
                  <a:srgbClr val="FF0000"/>
                </a:solidFill>
              </a:rPr>
              <a:t>按</a:t>
            </a:r>
            <a:r>
              <a:rPr lang="zh-CN" altLang="en-US" sz="1200" dirty="0" smtClean="0">
                <a:solidFill>
                  <a:srgbClr val="FF0000"/>
                </a:solidFill>
              </a:rPr>
              <a:t>回车</a:t>
            </a:r>
            <a:r>
              <a:rPr lang="zh-CN" altLang="en-US" sz="1200" dirty="0" smtClean="0">
                <a:solidFill>
                  <a:srgbClr val="FF0000"/>
                </a:solidFill>
              </a:rPr>
              <a:t>打开注册</a:t>
            </a:r>
            <a:r>
              <a:rPr lang="en-US" altLang="zh-CN" sz="1200" dirty="0" smtClean="0">
                <a:solidFill>
                  <a:srgbClr val="FF0000"/>
                </a:solidFill>
              </a:rPr>
              <a:t>/</a:t>
            </a:r>
            <a:r>
              <a:rPr lang="zh-CN" altLang="en-US" sz="1200" dirty="0" smtClean="0">
                <a:solidFill>
                  <a:srgbClr val="FF0000"/>
                </a:solidFill>
              </a:rPr>
              <a:t>登录页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94652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736146"/>
            <a:ext cx="7715222" cy="416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7694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工作台</a:t>
            </a:r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4" name="原创设计师QQ598969553      _5"/>
          <p:cNvSpPr>
            <a:spLocks noChangeArrowheads="1"/>
          </p:cNvSpPr>
          <p:nvPr/>
        </p:nvSpPr>
        <p:spPr bwMode="auto">
          <a:xfrm>
            <a:off x="1408526" y="241872"/>
            <a:ext cx="12006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dirty="0"/>
              <a:t>Working table</a:t>
            </a:r>
            <a:endParaRPr lang="en-US" altLang="zh-CN" sz="1400" dirty="0">
              <a:solidFill>
                <a:srgbClr val="5358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2609177" y="1545776"/>
            <a:ext cx="2478080" cy="232227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rgbClr val="FF0000"/>
                </a:solidFill>
              </a:rPr>
              <a:t>用户可永久免费使用</a:t>
            </a:r>
            <a:r>
              <a:rPr lang="en-US" altLang="zh-CN" sz="1200" dirty="0" smtClean="0">
                <a:solidFill>
                  <a:srgbClr val="FF0000"/>
                </a:solidFill>
              </a:rPr>
              <a:t>3</a:t>
            </a:r>
            <a:r>
              <a:rPr lang="zh-CN" altLang="en-US" sz="1200" dirty="0" smtClean="0">
                <a:solidFill>
                  <a:srgbClr val="FF0000"/>
                </a:solidFill>
              </a:rPr>
              <a:t>个账套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4826000" y="1059542"/>
            <a:ext cx="457200" cy="232229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标注 3"/>
          <p:cNvSpPr/>
          <p:nvPr/>
        </p:nvSpPr>
        <p:spPr>
          <a:xfrm>
            <a:off x="2008851" y="2474686"/>
            <a:ext cx="4094406" cy="1981200"/>
          </a:xfrm>
          <a:prstGeom prst="wedgeRectCallout">
            <a:avLst>
              <a:gd name="adj1" fmla="val -54509"/>
              <a:gd name="adj2" fmla="val -80382"/>
            </a:avLst>
          </a:prstGeom>
          <a:solidFill>
            <a:srgbClr val="FFC000">
              <a:alpha val="4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r>
              <a:rPr lang="zh-CN" altLang="en-US" dirty="0" smtClean="0">
                <a:solidFill>
                  <a:schemeClr val="tx1"/>
                </a:solidFill>
              </a:rPr>
              <a:t>、新增：增加一个账套；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</a:rPr>
              <a:t>、编辑：修改账套信息，已启用不能修改启用日期；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3</a:t>
            </a:r>
            <a:r>
              <a:rPr lang="zh-CN" altLang="en-US" dirty="0" smtClean="0">
                <a:solidFill>
                  <a:schemeClr val="tx1"/>
                </a:solidFill>
              </a:rPr>
              <a:t>、删除：超过</a:t>
            </a:r>
            <a:r>
              <a:rPr lang="en-US" altLang="zh-CN" dirty="0" smtClean="0">
                <a:solidFill>
                  <a:schemeClr val="tx1"/>
                </a:solidFill>
              </a:rPr>
              <a:t>7</a:t>
            </a:r>
            <a:r>
              <a:rPr lang="zh-CN" altLang="en-US" dirty="0" smtClean="0">
                <a:solidFill>
                  <a:schemeClr val="tx1"/>
                </a:solidFill>
              </a:rPr>
              <a:t>天不可删除；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4</a:t>
            </a:r>
            <a:r>
              <a:rPr lang="zh-CN" altLang="en-US" dirty="0" smtClean="0">
                <a:solidFill>
                  <a:schemeClr val="tx1"/>
                </a:solidFill>
              </a:rPr>
              <a:t>、账套共享（记账、审核、查看）：实现多人记账；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5</a:t>
            </a:r>
            <a:r>
              <a:rPr lang="zh-CN" altLang="en-US" dirty="0" smtClean="0">
                <a:solidFill>
                  <a:schemeClr val="tx1"/>
                </a:solidFill>
              </a:rPr>
              <a:t>、账套交接：可将账套转交给他人账号名下；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6</a:t>
            </a:r>
            <a:r>
              <a:rPr lang="zh-CN" altLang="en-US" dirty="0" smtClean="0">
                <a:solidFill>
                  <a:schemeClr val="tx1"/>
                </a:solidFill>
              </a:rPr>
              <a:t>、多账套批处理功能：结账、打印凭证、账表等。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注：</a:t>
            </a:r>
            <a:r>
              <a:rPr lang="en-US" altLang="zh-CN" dirty="0" smtClean="0">
                <a:solidFill>
                  <a:schemeClr val="tx1"/>
                </a:solidFill>
              </a:rPr>
              <a:t>4~6</a:t>
            </a:r>
            <a:r>
              <a:rPr lang="zh-CN" altLang="en-US" dirty="0" smtClean="0">
                <a:solidFill>
                  <a:schemeClr val="tx1"/>
                </a:solidFill>
              </a:rPr>
              <a:t>项，在智慧版中开通。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28173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6006"/>
            <a:ext cx="7448001" cy="430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7694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工作台</a:t>
            </a:r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4" name="原创设计师QQ598969553      _5"/>
          <p:cNvSpPr>
            <a:spLocks noChangeArrowheads="1"/>
          </p:cNvSpPr>
          <p:nvPr/>
        </p:nvSpPr>
        <p:spPr bwMode="auto">
          <a:xfrm>
            <a:off x="1408526" y="241872"/>
            <a:ext cx="12006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dirty="0"/>
              <a:t>Working table</a:t>
            </a:r>
            <a:endParaRPr lang="en-US" altLang="zh-CN" sz="1400" dirty="0">
              <a:solidFill>
                <a:srgbClr val="5358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2735950" y="1139371"/>
            <a:ext cx="4274456" cy="399143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</a:rPr>
              <a:t>2018</a:t>
            </a:r>
            <a:r>
              <a:rPr lang="zh-CN" altLang="en-US" sz="1200" dirty="0" smtClean="0">
                <a:solidFill>
                  <a:srgbClr val="FF0000"/>
                </a:solidFill>
              </a:rPr>
              <a:t>年</a:t>
            </a:r>
            <a:r>
              <a:rPr lang="en-US" altLang="zh-CN" sz="1200" dirty="0" smtClean="0">
                <a:solidFill>
                  <a:srgbClr val="FF0000"/>
                </a:solidFill>
              </a:rPr>
              <a:t>3</a:t>
            </a:r>
            <a:r>
              <a:rPr lang="zh-CN" altLang="en-US" sz="1200" dirty="0" smtClean="0">
                <a:solidFill>
                  <a:srgbClr val="FF0000"/>
                </a:solidFill>
              </a:rPr>
              <a:t>月，推广期特别活动，使用推荐链接或推荐二维码注册，即可获赠账套。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81714" y="827313"/>
            <a:ext cx="457200" cy="232229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标注 3"/>
          <p:cNvSpPr/>
          <p:nvPr/>
        </p:nvSpPr>
        <p:spPr>
          <a:xfrm>
            <a:off x="2463111" y="2612572"/>
            <a:ext cx="4094406" cy="2169886"/>
          </a:xfrm>
          <a:prstGeom prst="wedgeRectCallout">
            <a:avLst>
              <a:gd name="adj1" fmla="val -65143"/>
              <a:gd name="adj2" fmla="val -50282"/>
            </a:avLst>
          </a:prstGeom>
          <a:solidFill>
            <a:srgbClr val="FFC000">
              <a:alpha val="4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r>
              <a:rPr lang="zh-CN" altLang="en-US" dirty="0" smtClean="0">
                <a:solidFill>
                  <a:schemeClr val="tx1"/>
                </a:solidFill>
              </a:rPr>
              <a:t>、我的账套：当前用户名下账套情况，在此续费；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</a:rPr>
              <a:t>、我的订单：用户购买账套，服务的订单；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3</a:t>
            </a:r>
            <a:r>
              <a:rPr lang="zh-CN" altLang="en-US" dirty="0" smtClean="0">
                <a:solidFill>
                  <a:schemeClr val="tx1"/>
                </a:solidFill>
              </a:rPr>
              <a:t>、发票管理：用户在此申请开具发票；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4</a:t>
            </a:r>
            <a:r>
              <a:rPr lang="zh-CN" altLang="en-US" dirty="0" smtClean="0">
                <a:solidFill>
                  <a:schemeClr val="tx1"/>
                </a:solidFill>
              </a:rPr>
              <a:t>、</a:t>
            </a:r>
            <a:r>
              <a:rPr lang="zh-CN" altLang="en-US" b="1" dirty="0" smtClean="0">
                <a:solidFill>
                  <a:srgbClr val="FF0000"/>
                </a:solidFill>
              </a:rPr>
              <a:t>我的推荐：</a:t>
            </a:r>
            <a:r>
              <a:rPr lang="zh-CN" altLang="en-US" dirty="0" smtClean="0">
                <a:solidFill>
                  <a:schemeClr val="tx1"/>
                </a:solidFill>
              </a:rPr>
              <a:t>推广期，使用推广链接或二维码注册，即送</a:t>
            </a:r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r>
              <a:rPr lang="zh-CN" altLang="en-US" dirty="0" smtClean="0">
                <a:solidFill>
                  <a:schemeClr val="tx1"/>
                </a:solidFill>
              </a:rPr>
              <a:t>个账套一年使用权，若该用户名下用户有消费，即可获得一定比率返佣；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5</a:t>
            </a:r>
            <a:r>
              <a:rPr lang="zh-CN" altLang="en-US" dirty="0" smtClean="0">
                <a:solidFill>
                  <a:schemeClr val="tx1"/>
                </a:solidFill>
              </a:rPr>
              <a:t>、我的服务：已购买的服务执行情况；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6</a:t>
            </a:r>
            <a:r>
              <a:rPr lang="zh-CN" altLang="en-US" dirty="0" smtClean="0">
                <a:solidFill>
                  <a:schemeClr val="tx1"/>
                </a:solidFill>
              </a:rPr>
              <a:t>、设置：设置用户基础资料。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14865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736146"/>
            <a:ext cx="7715222" cy="416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7694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工作台</a:t>
            </a:r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4" name="原创设计师QQ598969553      _5"/>
          <p:cNvSpPr>
            <a:spLocks noChangeArrowheads="1"/>
          </p:cNvSpPr>
          <p:nvPr/>
        </p:nvSpPr>
        <p:spPr bwMode="auto">
          <a:xfrm>
            <a:off x="1408526" y="241872"/>
            <a:ext cx="12006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400" dirty="0"/>
              <a:t>Working table</a:t>
            </a:r>
            <a:endParaRPr lang="en-US" altLang="zh-CN" sz="1400" dirty="0">
              <a:solidFill>
                <a:srgbClr val="5358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椭圆 2"/>
          <p:cNvSpPr/>
          <p:nvPr/>
        </p:nvSpPr>
        <p:spPr>
          <a:xfrm>
            <a:off x="4826000" y="1059542"/>
            <a:ext cx="457200" cy="232229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270" y="2353140"/>
            <a:ext cx="4221905" cy="277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标注 3"/>
          <p:cNvSpPr/>
          <p:nvPr/>
        </p:nvSpPr>
        <p:spPr>
          <a:xfrm>
            <a:off x="5283199" y="3300429"/>
            <a:ext cx="2648857" cy="981285"/>
          </a:xfrm>
          <a:prstGeom prst="wedgeRectCallout">
            <a:avLst>
              <a:gd name="adj1" fmla="val -44375"/>
              <a:gd name="adj2" fmla="val -73317"/>
            </a:avLst>
          </a:prstGeom>
          <a:solidFill>
            <a:srgbClr val="FFC000">
              <a:alpha val="4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r>
              <a:rPr lang="zh-CN" altLang="en-US" dirty="0" smtClean="0">
                <a:solidFill>
                  <a:schemeClr val="tx1"/>
                </a:solidFill>
              </a:rPr>
              <a:t>、新增：添加账套；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</a:rPr>
              <a:t>、新增成功后，点击公司名称即可进行该账套。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3</a:t>
            </a:r>
            <a:r>
              <a:rPr lang="zh-CN" altLang="en-US" dirty="0" smtClean="0">
                <a:solidFill>
                  <a:schemeClr val="tx1"/>
                </a:solidFill>
              </a:rPr>
              <a:t>、相应月份打勾，代表完成结账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03371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建账流程</a:t>
            </a:r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原创设计师QQ598969553      _1"/>
          <p:cNvCxnSpPr/>
          <p:nvPr>
            <p:custDataLst>
              <p:tags r:id="rId1"/>
            </p:custDataLst>
          </p:nvPr>
        </p:nvCxnSpPr>
        <p:spPr>
          <a:xfrm>
            <a:off x="0" y="2715537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原创设计师QQ598969553      _2"/>
          <p:cNvSpPr/>
          <p:nvPr>
            <p:custDataLst>
              <p:tags r:id="rId2"/>
            </p:custDataLst>
          </p:nvPr>
        </p:nvSpPr>
        <p:spPr>
          <a:xfrm>
            <a:off x="847725" y="2640925"/>
            <a:ext cx="163513" cy="1651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3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8" name="原创设计师QQ598969553      _3"/>
          <p:cNvCxnSpPr>
            <a:stCxn id="27" idx="0"/>
          </p:cNvCxnSpPr>
          <p:nvPr>
            <p:custDataLst>
              <p:tags r:id="rId3"/>
            </p:custDataLst>
          </p:nvPr>
        </p:nvCxnSpPr>
        <p:spPr>
          <a:xfrm flipH="1" flipV="1">
            <a:off x="928688" y="2277387"/>
            <a:ext cx="0" cy="36353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原创设计师QQ598969553      _4"/>
          <p:cNvSpPr/>
          <p:nvPr>
            <p:custDataLst>
              <p:tags r:id="rId4"/>
            </p:custDataLst>
          </p:nvPr>
        </p:nvSpPr>
        <p:spPr>
          <a:xfrm>
            <a:off x="3703638" y="2640925"/>
            <a:ext cx="165100" cy="1651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3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7" name="原创设计师QQ598969553      _5"/>
          <p:cNvCxnSpPr>
            <a:stCxn id="29" idx="0"/>
          </p:cNvCxnSpPr>
          <p:nvPr>
            <p:custDataLst>
              <p:tags r:id="rId5"/>
            </p:custDataLst>
          </p:nvPr>
        </p:nvCxnSpPr>
        <p:spPr>
          <a:xfrm flipV="1">
            <a:off x="3786188" y="2277387"/>
            <a:ext cx="0" cy="36353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原创设计师QQ598969553      _6"/>
          <p:cNvSpPr/>
          <p:nvPr>
            <p:custDataLst>
              <p:tags r:id="rId6"/>
            </p:custDataLst>
          </p:nvPr>
        </p:nvSpPr>
        <p:spPr>
          <a:xfrm>
            <a:off x="6559550" y="2640925"/>
            <a:ext cx="165100" cy="1651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3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54" name="原创设计师QQ598969553      _7"/>
          <p:cNvCxnSpPr>
            <a:stCxn id="53" idx="0"/>
          </p:cNvCxnSpPr>
          <p:nvPr>
            <p:custDataLst>
              <p:tags r:id="rId7"/>
            </p:custDataLst>
          </p:nvPr>
        </p:nvCxnSpPr>
        <p:spPr>
          <a:xfrm flipV="1">
            <a:off x="6642100" y="2277387"/>
            <a:ext cx="0" cy="36353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原创设计师QQ598969553      _8"/>
          <p:cNvSpPr/>
          <p:nvPr>
            <p:custDataLst>
              <p:tags r:id="rId8"/>
            </p:custDataLst>
          </p:nvPr>
        </p:nvSpPr>
        <p:spPr>
          <a:xfrm flipV="1">
            <a:off x="2274888" y="2626637"/>
            <a:ext cx="165100" cy="1666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3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56" name="原创设计师QQ598969553      _9"/>
          <p:cNvCxnSpPr>
            <a:stCxn id="55" idx="0"/>
          </p:cNvCxnSpPr>
          <p:nvPr>
            <p:custDataLst>
              <p:tags r:id="rId9"/>
            </p:custDataLst>
          </p:nvPr>
        </p:nvCxnSpPr>
        <p:spPr>
          <a:xfrm flipH="1">
            <a:off x="2357438" y="2793325"/>
            <a:ext cx="0" cy="36353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原创设计师QQ598969553      _10"/>
          <p:cNvSpPr/>
          <p:nvPr>
            <p:custDataLst>
              <p:tags r:id="rId10"/>
            </p:custDataLst>
          </p:nvPr>
        </p:nvSpPr>
        <p:spPr>
          <a:xfrm flipV="1">
            <a:off x="5132388" y="2626637"/>
            <a:ext cx="163512" cy="1666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3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58" name="原创设计师QQ598969553      _11"/>
          <p:cNvCxnSpPr>
            <a:stCxn id="57" idx="0"/>
          </p:cNvCxnSpPr>
          <p:nvPr>
            <p:custDataLst>
              <p:tags r:id="rId11"/>
            </p:custDataLst>
          </p:nvPr>
        </p:nvCxnSpPr>
        <p:spPr>
          <a:xfrm flipH="1">
            <a:off x="5213350" y="2793325"/>
            <a:ext cx="0" cy="36353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原创设计师QQ598969553      _17"/>
          <p:cNvSpPr/>
          <p:nvPr>
            <p:custDataLst>
              <p:tags r:id="rId12"/>
            </p:custDataLst>
          </p:nvPr>
        </p:nvSpPr>
        <p:spPr>
          <a:xfrm flipV="1">
            <a:off x="7853363" y="2626637"/>
            <a:ext cx="163512" cy="1666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3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60" name="原创设计师QQ598969553      _18"/>
          <p:cNvCxnSpPr>
            <a:stCxn id="59" idx="0"/>
          </p:cNvCxnSpPr>
          <p:nvPr>
            <p:custDataLst>
              <p:tags r:id="rId13"/>
            </p:custDataLst>
          </p:nvPr>
        </p:nvCxnSpPr>
        <p:spPr>
          <a:xfrm flipH="1">
            <a:off x="7934325" y="2793325"/>
            <a:ext cx="0" cy="36353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原创设计师QQ598969553      _5"/>
          <p:cNvSpPr>
            <a:spLocks noChangeArrowheads="1"/>
          </p:cNvSpPr>
          <p:nvPr/>
        </p:nvSpPr>
        <p:spPr bwMode="auto">
          <a:xfrm>
            <a:off x="1553143" y="245864"/>
            <a:ext cx="22502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1600" dirty="0"/>
              <a:t>Operation flow </a:t>
            </a:r>
            <a:endParaRPr lang="en-US" altLang="zh-CN" sz="1600" dirty="0">
              <a:solidFill>
                <a:schemeClr val="accent2"/>
              </a:solidFill>
              <a:latin typeface="+mj-lt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" name="同侧圆角矩形 1"/>
          <p:cNvSpPr/>
          <p:nvPr/>
        </p:nvSpPr>
        <p:spPr>
          <a:xfrm>
            <a:off x="350384" y="1508130"/>
            <a:ext cx="1321707" cy="769257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建立核算组织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2" name="同侧圆角矩形 61"/>
          <p:cNvSpPr/>
          <p:nvPr/>
        </p:nvSpPr>
        <p:spPr>
          <a:xfrm>
            <a:off x="1696584" y="3184535"/>
            <a:ext cx="1321707" cy="769257"/>
          </a:xfrm>
          <a:prstGeom prst="round2SameRect">
            <a:avLst>
              <a:gd name="adj1" fmla="val 0"/>
              <a:gd name="adj2" fmla="val 25472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核算</a:t>
            </a:r>
            <a:r>
              <a:rPr lang="zh-CN" altLang="en-US" dirty="0" smtClean="0">
                <a:solidFill>
                  <a:srgbClr val="FF0000"/>
                </a:solidFill>
              </a:rPr>
              <a:t>参数配置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3" name="同侧圆角矩形 62"/>
          <p:cNvSpPr/>
          <p:nvPr/>
        </p:nvSpPr>
        <p:spPr>
          <a:xfrm>
            <a:off x="3125334" y="1508130"/>
            <a:ext cx="1321707" cy="769257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账套初始化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4" name="同侧圆角矩形 63"/>
          <p:cNvSpPr/>
          <p:nvPr/>
        </p:nvSpPr>
        <p:spPr>
          <a:xfrm>
            <a:off x="4552496" y="3156862"/>
            <a:ext cx="1321707" cy="769257"/>
          </a:xfrm>
          <a:prstGeom prst="round2SameRect">
            <a:avLst>
              <a:gd name="adj1" fmla="val 0"/>
              <a:gd name="adj2" fmla="val 25472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凭证处理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5" name="同侧圆角矩形 64"/>
          <p:cNvSpPr/>
          <p:nvPr/>
        </p:nvSpPr>
        <p:spPr>
          <a:xfrm>
            <a:off x="7273471" y="3184540"/>
            <a:ext cx="1321707" cy="769257"/>
          </a:xfrm>
          <a:prstGeom prst="round2SameRect">
            <a:avLst>
              <a:gd name="adj1" fmla="val 0"/>
              <a:gd name="adj2" fmla="val 25472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期末结账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会计报表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6" name="同侧圆角矩形 65"/>
          <p:cNvSpPr/>
          <p:nvPr/>
        </p:nvSpPr>
        <p:spPr>
          <a:xfrm>
            <a:off x="5981246" y="1508130"/>
            <a:ext cx="1321707" cy="769257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明细账、总账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94652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核算参数配置</a:t>
            </a:r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2" y="636178"/>
            <a:ext cx="7907118" cy="428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380322" y="1335314"/>
            <a:ext cx="940478" cy="1299029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标注 32"/>
          <p:cNvSpPr/>
          <p:nvPr/>
        </p:nvSpPr>
        <p:spPr>
          <a:xfrm>
            <a:off x="2002433" y="2090058"/>
            <a:ext cx="4304024" cy="1734456"/>
          </a:xfrm>
          <a:prstGeom prst="wedgeRectCallout">
            <a:avLst>
              <a:gd name="adj1" fmla="val -65143"/>
              <a:gd name="adj2" fmla="val -50282"/>
            </a:avLst>
          </a:prstGeom>
          <a:solidFill>
            <a:srgbClr val="FFC000">
              <a:alpha val="4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r>
              <a:rPr lang="zh-CN" altLang="en-US" dirty="0" smtClean="0">
                <a:solidFill>
                  <a:schemeClr val="tx1"/>
                </a:solidFill>
              </a:rPr>
              <a:t>、凭证类型：默认为记账凭证；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</a:rPr>
              <a:t>、辅助账类型：客户、供应商、部门、职员、自定义；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3</a:t>
            </a:r>
            <a:r>
              <a:rPr lang="zh-CN" altLang="en-US" dirty="0" smtClean="0">
                <a:solidFill>
                  <a:schemeClr val="tx1"/>
                </a:solidFill>
              </a:rPr>
              <a:t>、会计科目：定义会计科目核算属性，用户可添加二级科目，修改科目名称；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4</a:t>
            </a:r>
            <a:r>
              <a:rPr lang="zh-CN" altLang="en-US" dirty="0" smtClean="0">
                <a:solidFill>
                  <a:schemeClr val="tx1"/>
                </a:solidFill>
              </a:rPr>
              <a:t>、科目期初设置：录入会计科目期初余额，并完成试算平衡，结束初始化；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5</a:t>
            </a:r>
            <a:r>
              <a:rPr lang="zh-CN" altLang="en-US" dirty="0" smtClean="0">
                <a:solidFill>
                  <a:schemeClr val="tx1"/>
                </a:solidFill>
              </a:rPr>
              <a:t>、系统参数：定义结转损益科目等；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11368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原创设计师QQ598969553      _1"/>
          <p:cNvSpPr/>
          <p:nvPr/>
        </p:nvSpPr>
        <p:spPr bwMode="auto">
          <a:xfrm>
            <a:off x="0" y="0"/>
            <a:ext cx="322263" cy="64293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原创设计师QQ598969553      _2"/>
          <p:cNvSpPr>
            <a:spLocks/>
          </p:cNvSpPr>
          <p:nvPr/>
        </p:nvSpPr>
        <p:spPr bwMode="auto">
          <a:xfrm>
            <a:off x="100013" y="225425"/>
            <a:ext cx="215900" cy="43338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原创设计师QQ598969553      _3"/>
          <p:cNvSpPr>
            <a:spLocks noChangeArrowheads="1"/>
          </p:cNvSpPr>
          <p:nvPr/>
        </p:nvSpPr>
        <p:spPr bwMode="auto">
          <a:xfrm>
            <a:off x="463550" y="195263"/>
            <a:ext cx="33855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核算参数配置</a:t>
            </a:r>
            <a:r>
              <a:rPr lang="zh-CN" altLang="en-US" sz="1200" b="1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（凭证类型、辅助账类型）</a:t>
            </a:r>
            <a:endParaRPr lang="en-US" altLang="zh-CN" sz="1200" b="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4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81" y="7"/>
            <a:ext cx="914619" cy="91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2" y="636178"/>
            <a:ext cx="7907118" cy="428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380322" y="1335314"/>
            <a:ext cx="940478" cy="1299029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63" y="1114745"/>
            <a:ext cx="6368001" cy="1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25" y="2634343"/>
            <a:ext cx="6741715" cy="156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176226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MH_CONTENTSID" val="423"/>
  <p:tag name="MH_SECTIONID" val="424,425,426,427,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9"/>
</p:tagLst>
</file>

<file path=ppt/theme/theme1.xml><?xml version="1.0" encoding="utf-8"?>
<a:theme xmlns:a="http://schemas.openxmlformats.org/drawingml/2006/main" name="Office 主题">
  <a:themeElements>
    <a:clrScheme name="经典红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71F22"/>
      </a:accent1>
      <a:accent2>
        <a:srgbClr val="252F32"/>
      </a:accent2>
      <a:accent3>
        <a:srgbClr val="B71F22"/>
      </a:accent3>
      <a:accent4>
        <a:srgbClr val="252F32"/>
      </a:accent4>
      <a:accent5>
        <a:srgbClr val="B71F22"/>
      </a:accent5>
      <a:accent6>
        <a:srgbClr val="252F32"/>
      </a:accent6>
      <a:hlink>
        <a:srgbClr val="0563C1"/>
      </a:hlink>
      <a:folHlink>
        <a:srgbClr val="954F72"/>
      </a:folHlink>
    </a:clrScheme>
    <a:fontScheme name="自定义 8">
      <a:majorFont>
        <a:latin typeface="华文细黑"/>
        <a:ea typeface="华文细黑"/>
        <a:cs typeface=""/>
      </a:majorFont>
      <a:minorFont>
        <a:latin typeface="华文细黑"/>
        <a:ea typeface="华文细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3590</TotalTime>
  <Words>920</Words>
  <Application>Microsoft Office PowerPoint</Application>
  <PresentationFormat>全屏显示(16:9)</PresentationFormat>
  <Paragraphs>119</Paragraphs>
  <Slides>23</Slides>
  <Notes>23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武世昌</cp:lastModifiedBy>
  <cp:revision>18</cp:revision>
  <dcterms:created xsi:type="dcterms:W3CDTF">2015-04-07T15:42:54Z</dcterms:created>
  <dcterms:modified xsi:type="dcterms:W3CDTF">2018-03-13T07:52:34Z</dcterms:modified>
</cp:coreProperties>
</file>