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1" r:id="rId32"/>
  </p:sldIdLst>
  <p:sldSz cx="9144000" cy="6858000" type="screen4x3"/>
  <p:notesSz cx="6858000" cy="9144000"/>
  <p:photoAlbum showCaptions="1" layout="1pic" frame="frameStyle6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000" r="7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3F94-748A-404D-8977-C1F5A9C09118}" type="datetimeFigureOut">
              <a:rPr lang="zh-CN" altLang="en-US" smtClean="0"/>
              <a:t>2019-02-16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ED9E-A7F9-4E29-87D4-CF6E72A0A0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12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703、基础设置-单据类型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0703</a:t>
              </a:r>
              <a:r>
                <a:rPr lang="zh-CN" altLang="en-US" sz="2400" smtClean="0"/>
                <a:t>、基础设置</a:t>
              </a:r>
              <a:r>
                <a:rPr lang="en-US" altLang="zh-CN" sz="2400" smtClean="0"/>
                <a:t>-</a:t>
              </a:r>
              <a:r>
                <a:rPr lang="zh-CN" altLang="en-US" sz="2400" smtClean="0"/>
                <a:t>单据类型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704、基础设置-计量单位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0704</a:t>
              </a:r>
              <a:r>
                <a:rPr lang="zh-CN" altLang="en-US" sz="2400" smtClean="0"/>
                <a:t>、基础设置</a:t>
              </a:r>
              <a:r>
                <a:rPr lang="en-US" altLang="zh-CN" sz="2400" smtClean="0"/>
                <a:t>-</a:t>
              </a:r>
              <a:r>
                <a:rPr lang="zh-CN" altLang="en-US" sz="2400" smtClean="0"/>
                <a:t>计量单位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705、基础设置－商品属性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0705</a:t>
              </a:r>
              <a:r>
                <a:rPr lang="zh-CN" altLang="en-US" sz="2400" smtClean="0"/>
                <a:t>、基础设置－商品属性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706、基础设置－参数配置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0706</a:t>
              </a:r>
              <a:r>
                <a:rPr lang="zh-CN" altLang="en-US" sz="2400" smtClean="0"/>
                <a:t>、基础设置－参数配置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801、辅助维护－商品类别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0801</a:t>
              </a:r>
              <a:r>
                <a:rPr lang="zh-CN" altLang="en-US" sz="2400" smtClean="0"/>
                <a:t>、辅助维护－商品类别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802、辅助核算－客户供应商维护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0802</a:t>
              </a:r>
              <a:r>
                <a:rPr lang="zh-CN" altLang="en-US" sz="2400" smtClean="0"/>
                <a:t>、辅助核算－客户供应商维护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803、辅助维护-商品管理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0803</a:t>
              </a:r>
              <a:r>
                <a:rPr lang="zh-CN" altLang="en-US" sz="2400" smtClean="0"/>
                <a:t>、辅助维护</a:t>
              </a:r>
              <a:r>
                <a:rPr lang="en-US" altLang="zh-CN" sz="2400" smtClean="0"/>
                <a:t>-</a:t>
              </a:r>
              <a:r>
                <a:rPr lang="zh-CN" altLang="en-US" sz="2400" smtClean="0"/>
                <a:t>商品管理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804、辅助维护－商品定价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0804</a:t>
              </a:r>
              <a:r>
                <a:rPr lang="zh-CN" altLang="en-US" sz="2400" smtClean="0"/>
                <a:t>、辅助维护－商品定价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805、辅助维护-商品期初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0805</a:t>
              </a:r>
              <a:r>
                <a:rPr lang="zh-CN" altLang="en-US" sz="2400" smtClean="0"/>
                <a:t>、辅助维护</a:t>
              </a:r>
              <a:r>
                <a:rPr lang="en-US" altLang="zh-CN" sz="2400" smtClean="0"/>
                <a:t>-</a:t>
              </a:r>
              <a:r>
                <a:rPr lang="zh-CN" altLang="en-US" sz="2400" smtClean="0"/>
                <a:t>商品期初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901、入库管理－新增入库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0901</a:t>
              </a:r>
              <a:r>
                <a:rPr lang="zh-CN" altLang="en-US" sz="2400" smtClean="0"/>
                <a:t>、入库管理－新增入库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1、注册用户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01</a:t>
              </a:r>
              <a:r>
                <a:rPr lang="zh-CN" altLang="en-US" sz="2400" smtClean="0"/>
                <a:t>、注册用户</a:t>
              </a:r>
              <a:endParaRPr lang="zh-CN" altLang="en-US" sz="2400"/>
            </a:p>
          </p:txBody>
        </p:sp>
      </p:grpSp>
      <p:sp>
        <p:nvSpPr>
          <p:cNvPr id="5" name="矩形标注 4"/>
          <p:cNvSpPr/>
          <p:nvPr/>
        </p:nvSpPr>
        <p:spPr bwMode="auto">
          <a:xfrm>
            <a:off x="5364088" y="4581128"/>
            <a:ext cx="3632888" cy="1449861"/>
          </a:xfrm>
          <a:prstGeom prst="wedgeRectCallout">
            <a:avLst>
              <a:gd name="adj1" fmla="val -35488"/>
              <a:gd name="adj2" fmla="val -6241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打开电脑浏览器，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地址栏输入快捷网址：</a:t>
            </a:r>
            <a:r>
              <a:rPr lang="en-US" altLang="zh-CN" dirty="0" smtClean="0">
                <a:solidFill>
                  <a:srgbClr val="FF0000"/>
                </a:solidFill>
              </a:rPr>
              <a:t>freeacc.cn</a:t>
            </a:r>
            <a:r>
              <a:rPr lang="zh-CN" altLang="en-US" dirty="0" smtClean="0"/>
              <a:t>即可跳转“登录</a:t>
            </a:r>
            <a:r>
              <a:rPr lang="en-US" altLang="zh-CN" dirty="0" smtClean="0"/>
              <a:t>/</a:t>
            </a:r>
            <a:r>
              <a:rPr lang="zh-CN" altLang="en-US" dirty="0" smtClean="0"/>
              <a:t>注册”页面；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现在注册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</a:rPr>
              <a:t>永久免费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三个账套；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推荐注册赠送价值</a:t>
            </a:r>
            <a:r>
              <a:rPr lang="en-US" altLang="zh-CN" dirty="0" smtClean="0">
                <a:solidFill>
                  <a:srgbClr val="FF0000"/>
                </a:solidFill>
              </a:rPr>
              <a:t>68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账套。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902、入库管理－入库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0902</a:t>
              </a:r>
              <a:r>
                <a:rPr lang="zh-CN" altLang="en-US" sz="2400" smtClean="0"/>
                <a:t>、入库管理－入库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903、入库管理－明细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0903</a:t>
              </a:r>
              <a:r>
                <a:rPr lang="zh-CN" altLang="en-US" sz="2400" smtClean="0"/>
                <a:t>、入库管理－明细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001、出库管理－新增出库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1001</a:t>
              </a:r>
              <a:r>
                <a:rPr lang="zh-CN" altLang="en-US" sz="2400" smtClean="0"/>
                <a:t>、出库管理－新增出库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002、出库管理－部门出库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1002</a:t>
              </a:r>
              <a:r>
                <a:rPr lang="zh-CN" altLang="en-US" sz="2400" smtClean="0"/>
                <a:t>、出库管理－部门出库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003、出库管理－出库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1003</a:t>
              </a:r>
              <a:r>
                <a:rPr lang="zh-CN" altLang="en-US" sz="2400" smtClean="0"/>
                <a:t>、出库管理－出库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004、出库管理－明细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1004</a:t>
              </a:r>
              <a:r>
                <a:rPr lang="zh-CN" altLang="en-US" sz="2400" smtClean="0"/>
                <a:t>、出库管理－明细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101、库存账表－商品明细账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1101</a:t>
              </a:r>
              <a:r>
                <a:rPr lang="zh-CN" altLang="en-US" sz="2400" smtClean="0"/>
                <a:t>、库存账表－商品明细账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102、库存账表－入库明细账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1102</a:t>
              </a:r>
              <a:r>
                <a:rPr lang="zh-CN" altLang="en-US" sz="2400" smtClean="0"/>
                <a:t>、库存账表－入库明细账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103、库存账表－出库明细账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1103</a:t>
              </a:r>
              <a:r>
                <a:rPr lang="zh-CN" altLang="en-US" sz="2400" smtClean="0"/>
                <a:t>、库存账表－出库明细账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104、库存账表－报表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1104</a:t>
              </a:r>
              <a:r>
                <a:rPr lang="zh-CN" altLang="en-US" sz="2400" smtClean="0"/>
                <a:t>、库存账表－报表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2、登录界面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02</a:t>
              </a:r>
              <a:r>
                <a:rPr lang="zh-CN" altLang="en-US" sz="2400" smtClean="0"/>
                <a:t>、登录界面</a:t>
              </a:r>
              <a:endParaRPr lang="zh-CN" altLang="en-US" sz="2400"/>
            </a:p>
          </p:txBody>
        </p:sp>
      </p:grpSp>
      <p:sp>
        <p:nvSpPr>
          <p:cNvPr id="5" name="矩形标注 4"/>
          <p:cNvSpPr/>
          <p:nvPr/>
        </p:nvSpPr>
        <p:spPr bwMode="auto">
          <a:xfrm>
            <a:off x="5940152" y="4005064"/>
            <a:ext cx="2372498" cy="1309817"/>
          </a:xfrm>
          <a:prstGeom prst="wedgeRectCallout">
            <a:avLst>
              <a:gd name="adj1" fmla="val -33518"/>
              <a:gd name="adj2" fmla="val -6556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账号为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</a:rPr>
              <a:t>注册手机号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注册之后登录即可。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12、期末结账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12</a:t>
              </a:r>
              <a:r>
                <a:rPr lang="zh-CN" altLang="en-US" sz="2400" smtClean="0"/>
                <a:t>、期末结账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2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3、工作台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03</a:t>
              </a:r>
              <a:r>
                <a:rPr lang="zh-CN" altLang="en-US" sz="2400" smtClean="0"/>
                <a:t>、工作台</a:t>
              </a:r>
              <a:endParaRPr lang="zh-CN" altLang="en-US" sz="2400"/>
            </a:p>
          </p:txBody>
        </p:sp>
      </p:grpSp>
      <p:sp>
        <p:nvSpPr>
          <p:cNvPr id="5" name="矩形标注 4"/>
          <p:cNvSpPr/>
          <p:nvPr/>
        </p:nvSpPr>
        <p:spPr bwMode="auto">
          <a:xfrm>
            <a:off x="4062265" y="2774091"/>
            <a:ext cx="2372498" cy="1309817"/>
          </a:xfrm>
          <a:prstGeom prst="wedgeRectCallout">
            <a:avLst>
              <a:gd name="adj1" fmla="val -33518"/>
              <a:gd name="adj2" fmla="val -6556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工作台主界面；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列表形式管理账套；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账套可进行</a:t>
            </a:r>
            <a:r>
              <a:rPr lang="zh-CN" altLang="en-US" dirty="0" smtClean="0">
                <a:solidFill>
                  <a:srgbClr val="FF0000"/>
                </a:solidFill>
              </a:rPr>
              <a:t>共享</a:t>
            </a:r>
            <a:r>
              <a:rPr lang="zh-CN" altLang="en-US" dirty="0" smtClean="0"/>
              <a:t>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4、新增账套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04</a:t>
              </a:r>
              <a:r>
                <a:rPr lang="zh-CN" altLang="en-US" sz="2400" smtClean="0"/>
                <a:t>、新增账套</a:t>
              </a:r>
              <a:endParaRPr lang="zh-CN" altLang="en-US" sz="2400"/>
            </a:p>
          </p:txBody>
        </p:sp>
      </p:grpSp>
      <p:sp>
        <p:nvSpPr>
          <p:cNvPr id="5" name="矩形标注 4"/>
          <p:cNvSpPr/>
          <p:nvPr/>
        </p:nvSpPr>
        <p:spPr bwMode="auto">
          <a:xfrm>
            <a:off x="4067944" y="3922410"/>
            <a:ext cx="4835613" cy="1837040"/>
          </a:xfrm>
          <a:prstGeom prst="wedgeRectCallout">
            <a:avLst>
              <a:gd name="adj1" fmla="val -33518"/>
              <a:gd name="adj2" fmla="val -6556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点击</a:t>
            </a:r>
            <a:r>
              <a:rPr lang="zh-CN" altLang="en-US" dirty="0" smtClean="0"/>
              <a:t>“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新增账套”；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/>
              <a:t>即</a:t>
            </a:r>
            <a:r>
              <a:rPr lang="zh-CN" altLang="en-US" dirty="0" smtClean="0"/>
              <a:t>可增加一个账套；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根据示例操作。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</a:rPr>
              <a:t>注：若之前已经启用了总账系统；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effectLst/>
              </a:rPr>
              <a:t>则编辑原来的账套，启动业务系统；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</a:rPr>
              <a:t>业务系统，以当前期间启用，慎重仔细操作。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5、登录系统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05</a:t>
              </a:r>
              <a:r>
                <a:rPr lang="zh-CN" altLang="en-US" sz="2400" smtClean="0"/>
                <a:t>、登录系统</a:t>
              </a:r>
              <a:endParaRPr lang="zh-CN" altLang="en-US" sz="2400"/>
            </a:p>
          </p:txBody>
        </p:sp>
      </p:grpSp>
      <p:sp>
        <p:nvSpPr>
          <p:cNvPr id="5" name="矩形标注 4"/>
          <p:cNvSpPr/>
          <p:nvPr/>
        </p:nvSpPr>
        <p:spPr bwMode="auto">
          <a:xfrm>
            <a:off x="3059832" y="2924944"/>
            <a:ext cx="2718487" cy="1787612"/>
          </a:xfrm>
          <a:prstGeom prst="wedgeRectCallout">
            <a:avLst>
              <a:gd name="adj1" fmla="val -34212"/>
              <a:gd name="adj2" fmla="val -61875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新增账套之后；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回到工作台；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点击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</a:rPr>
              <a:t>购物车图标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即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可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进入</a:t>
            </a:r>
            <a:r>
              <a:rPr lang="zh-CN" altLang="en-US" dirty="0" smtClean="0"/>
              <a:t>进</a:t>
            </a:r>
            <a:r>
              <a:rPr lang="zh-CN" altLang="en-US" dirty="0" smtClean="0"/>
              <a:t>销存管理系统；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点击公司名称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进</a:t>
            </a:r>
            <a:r>
              <a:rPr lang="zh-CN" altLang="en-US" dirty="0"/>
              <a:t>入</a:t>
            </a:r>
            <a:r>
              <a:rPr lang="zh-CN" altLang="en-US" dirty="0" smtClean="0"/>
              <a:t>总账</a:t>
            </a:r>
            <a:r>
              <a:rPr lang="zh-CN" altLang="en-US" dirty="0" smtClean="0"/>
              <a:t>系统。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6、进销存管理主界面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06</a:t>
              </a:r>
              <a:r>
                <a:rPr lang="zh-CN" altLang="en-US" sz="2400" smtClean="0"/>
                <a:t>、进销存管理主界面</a:t>
              </a:r>
              <a:endParaRPr lang="zh-CN" altLang="en-US" sz="2400"/>
            </a:p>
          </p:txBody>
        </p:sp>
      </p:grpSp>
      <p:sp>
        <p:nvSpPr>
          <p:cNvPr id="5" name="矩形标注 4"/>
          <p:cNvSpPr/>
          <p:nvPr/>
        </p:nvSpPr>
        <p:spPr bwMode="auto">
          <a:xfrm>
            <a:off x="1115616" y="3429000"/>
            <a:ext cx="2372498" cy="998839"/>
          </a:xfrm>
          <a:prstGeom prst="wedgeRectCallout">
            <a:avLst>
              <a:gd name="adj1" fmla="val -33518"/>
              <a:gd name="adj2" fmla="val -65562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</a:rPr>
              <a:t>进销存系统主界面；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/>
              <a:t>接下来依次对功能进行展示。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标注 5"/>
          <p:cNvSpPr/>
          <p:nvPr/>
        </p:nvSpPr>
        <p:spPr bwMode="auto">
          <a:xfrm>
            <a:off x="3779912" y="2757219"/>
            <a:ext cx="4968552" cy="2342400"/>
          </a:xfrm>
          <a:prstGeom prst="wedgeRectCallout">
            <a:avLst>
              <a:gd name="adj1" fmla="val -26773"/>
              <a:gd name="adj2" fmla="val -4970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</a:rPr>
              <a:t>操作步骤：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1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、首先维护基础资料；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主要维护商品资料、客户供应商职员即可使用；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、基本设置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-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商品期初余额录入；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/>
              <a:t>3</a:t>
            </a:r>
            <a:r>
              <a:rPr lang="zh-CN" altLang="en-US" dirty="0" smtClean="0"/>
              <a:t>、录入入库、出库单据；</a:t>
            </a:r>
            <a:endParaRPr lang="en-US" altLang="zh-CN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、查询明细账、库存账等；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dirty="0" smtClean="0"/>
              <a:t>5</a:t>
            </a:r>
            <a:r>
              <a:rPr lang="zh-CN" altLang="en-US" dirty="0" smtClean="0"/>
              <a:t>、期末结账，包括了库存成本校验，。</a:t>
            </a:r>
            <a:endParaRPr lang="en-US" altLang="zh-CN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701、基础设置-仓库管理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0701</a:t>
              </a:r>
              <a:r>
                <a:rPr lang="zh-CN" altLang="en-US" sz="2400" smtClean="0"/>
                <a:t>、基础设置</a:t>
              </a:r>
              <a:r>
                <a:rPr lang="en-US" altLang="zh-CN" sz="2400" smtClean="0"/>
                <a:t>-</a:t>
              </a:r>
              <a:r>
                <a:rPr lang="zh-CN" altLang="en-US" sz="2400" smtClean="0"/>
                <a:t>仓库管理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Grp="1" noUngrp="1" noChangeAspect="1"/>
          </p:cNvGrpSpPr>
          <p:nvPr/>
        </p:nvGrpSpPr>
        <p:grpSpPr>
          <a:xfrm>
            <a:off x="685800" y="1098550"/>
            <a:ext cx="7772400" cy="5041900"/>
            <a:chOff x="685800" y="1098550"/>
            <a:chExt cx="7772400" cy="5041900"/>
          </a:xfrm>
        </p:grpSpPr>
        <p:pic>
          <p:nvPicPr>
            <p:cNvPr id="2" name="图片 1" descr="0702、基础设置-仓位管理.pn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685800" y="1098550"/>
              <a:ext cx="7772400" cy="466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685800" y="5797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altLang="zh-CN" sz="2400" smtClean="0"/>
                <a:t>0702</a:t>
              </a:r>
              <a:r>
                <a:rPr lang="zh-CN" altLang="en-US" sz="2400" smtClean="0"/>
                <a:t>、基础设置</a:t>
              </a:r>
              <a:r>
                <a:rPr lang="en-US" altLang="zh-CN" sz="2400" smtClean="0"/>
                <a:t>-</a:t>
              </a:r>
              <a:r>
                <a:rPr lang="zh-CN" altLang="en-US" sz="2400" smtClean="0"/>
                <a:t>仓位管理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417</Words>
  <Application>Microsoft Office PowerPoint</Application>
  <PresentationFormat>全屏显示(4:3)</PresentationFormat>
  <Paragraphs>59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相册</dc:title>
  <dc:creator>Administrator</dc:creator>
  <cp:lastModifiedBy>武世昌</cp:lastModifiedBy>
  <cp:revision>13</cp:revision>
  <dcterms:created xsi:type="dcterms:W3CDTF">2019-02-15T14:36:50Z</dcterms:created>
  <dcterms:modified xsi:type="dcterms:W3CDTF">2019-02-16T02:07:42Z</dcterms:modified>
</cp:coreProperties>
</file>